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slides/charts/chart1.xml" ContentType="application/vnd.openxmlformats-officedocument.drawingml.chart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2e00f5c8c764b44" /><Relationship Type="http://schemas.openxmlformats.org/officeDocument/2006/relationships/extended-properties" Target="/docProps/app.xml" Id="R8e50044bcf9f49d8" /><Relationship Type="http://schemas.openxmlformats.org/officeDocument/2006/relationships/officeDocument" Target="/ppt/presentation.xml" Id="Rbca13a6d3555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7fdf736fa4d9d"/>
  </p:sldMasterIdLst>
  <p:notesMasterIdLst>
    <p:notesMasterId xmlns:r="http://schemas.openxmlformats.org/officeDocument/2006/relationships" r:id="Ra34b54af5e5848c4"/>
  </p:notesMasterIdLst>
  <p:sldIdLst>
    <p:sldId xmlns:r="http://schemas.openxmlformats.org/officeDocument/2006/relationships" id="256" r:id="Rbaae90e23eba4c1d"/>
    <p:sldId xmlns:r="http://schemas.openxmlformats.org/officeDocument/2006/relationships" id="257" r:id="R4cbadc8dc1144799"/>
    <p:sldId xmlns:r="http://schemas.openxmlformats.org/officeDocument/2006/relationships" id="258" r:id="R8cdba4b5593440b3"/>
    <p:sldId xmlns:r="http://schemas.openxmlformats.org/officeDocument/2006/relationships" id="259" r:id="R7f614e6224a14051"/>
    <p:sldId xmlns:r="http://schemas.openxmlformats.org/officeDocument/2006/relationships" id="260" r:id="R18c6ead0c7694f3e"/>
    <p:sldId xmlns:r="http://schemas.openxmlformats.org/officeDocument/2006/relationships" id="261" r:id="R329d944d7aa54a47"/>
    <p:sldId xmlns:r="http://schemas.openxmlformats.org/officeDocument/2006/relationships" id="262" r:id="Rfcc5fd2fb8704720"/>
    <p:sldId xmlns:r="http://schemas.openxmlformats.org/officeDocument/2006/relationships" id="263" r:id="Rafd8abd5b4834304"/>
    <p:sldId xmlns:r="http://schemas.openxmlformats.org/officeDocument/2006/relationships" id="264" r:id="R9251a17d292f470e"/>
    <p:sldId xmlns:r="http://schemas.openxmlformats.org/officeDocument/2006/relationships" id="265" r:id="R67db87b818a04fb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a630e9436746e6" /><Relationship Type="http://schemas.openxmlformats.org/officeDocument/2006/relationships/slideMaster" Target="/ppt/slideMasters/slideMaster1.xml" Id="R8b17fdf736fa4d9d" /><Relationship Type="http://schemas.openxmlformats.org/officeDocument/2006/relationships/notesMaster" Target="/ppt/notesMasters/notesMaster1.xml" Id="Ra34b54af5e5848c4" /><Relationship Type="http://schemas.openxmlformats.org/officeDocument/2006/relationships/presProps" Target="/ppt/presProps.xml" Id="R15634d87890c4e17" /><Relationship Type="http://schemas.openxmlformats.org/officeDocument/2006/relationships/viewProps" Target="/ppt/viewProps.xml" Id="Rc5afea3059334e40" /><Relationship Type="http://schemas.openxmlformats.org/officeDocument/2006/relationships/tableStyles" Target="/ppt/tableStyles.xml" Id="R5999b57e467845ee" /><Relationship Type="http://schemas.openxmlformats.org/officeDocument/2006/relationships/slide" Target="/ppt/slides/slide1.xml" Id="Rbaae90e23eba4c1d" /><Relationship Type="http://schemas.openxmlformats.org/officeDocument/2006/relationships/slide" Target="/ppt/slides/slide2.xml" Id="R4cbadc8dc1144799" /><Relationship Type="http://schemas.openxmlformats.org/officeDocument/2006/relationships/slide" Target="/ppt/slides/slide3.xml" Id="R8cdba4b5593440b3" /><Relationship Type="http://schemas.openxmlformats.org/officeDocument/2006/relationships/slide" Target="/ppt/slides/slide4.xml" Id="R7f614e6224a14051" /><Relationship Type="http://schemas.openxmlformats.org/officeDocument/2006/relationships/slide" Target="/ppt/slides/slide5.xml" Id="R18c6ead0c7694f3e" /><Relationship Type="http://schemas.openxmlformats.org/officeDocument/2006/relationships/slide" Target="/ppt/slides/slide6.xml" Id="R329d944d7aa54a47" /><Relationship Type="http://schemas.openxmlformats.org/officeDocument/2006/relationships/slide" Target="/ppt/slides/slide7.xml" Id="Rfcc5fd2fb8704720" /><Relationship Type="http://schemas.openxmlformats.org/officeDocument/2006/relationships/slide" Target="/ppt/slides/slide8.xml" Id="Rafd8abd5b4834304" /><Relationship Type="http://schemas.openxmlformats.org/officeDocument/2006/relationships/slide" Target="/ppt/slides/slide9.xml" Id="R9251a17d292f470e" /><Relationship Type="http://schemas.openxmlformats.org/officeDocument/2006/relationships/slide" Target="/ppt/slides/slide10.xml" Id="R67db87b818a04fb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7cb7483747445b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fabbddeed6f4c1b" /><Relationship Type="http://schemas.openxmlformats.org/officeDocument/2006/relationships/notesMaster" Target="/ppt/notesMasters/notesMaster1.xml" Id="R2409e90cb6e940b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70ffcee1e24893" /><Relationship Type="http://schemas.openxmlformats.org/officeDocument/2006/relationships/notesMaster" Target="/ppt/notesMasters/notesMaster1.xml" Id="Rdb1fcef8a26b42b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d499fbbfc14ae4" /><Relationship Type="http://schemas.openxmlformats.org/officeDocument/2006/relationships/notesMaster" Target="/ppt/notesMasters/notesMaster1.xml" Id="R55373d63593f42b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aa3c22956bd4ad4" /><Relationship Type="http://schemas.openxmlformats.org/officeDocument/2006/relationships/notesMaster" Target="/ppt/notesMasters/notesMaster1.xml" Id="R0abbddd317054e3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c6213bf5fc749bf" /><Relationship Type="http://schemas.openxmlformats.org/officeDocument/2006/relationships/notesMaster" Target="/ppt/notesMasters/notesMaster1.xml" Id="R4be6755b64db48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245769829444179" /><Relationship Type="http://schemas.openxmlformats.org/officeDocument/2006/relationships/notesMaster" Target="/ppt/notesMasters/notesMaster1.xml" Id="R983c19c71c7041e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91c239546614cc6" /><Relationship Type="http://schemas.openxmlformats.org/officeDocument/2006/relationships/notesMaster" Target="/ppt/notesMasters/notesMaster1.xml" Id="Rcd1bd1c05251496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e8afdf85d9b4d54" /><Relationship Type="http://schemas.openxmlformats.org/officeDocument/2006/relationships/notesMaster" Target="/ppt/notesMasters/notesMaster1.xml" Id="Rcb1a0f2de4444ae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4d8ad08b08f4442" /><Relationship Type="http://schemas.openxmlformats.org/officeDocument/2006/relationships/notesMaster" Target="/ppt/notesMasters/notesMaster1.xml" Id="Rbc676eccfee44d5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aac96fb0c304b74" /><Relationship Type="http://schemas.openxmlformats.org/officeDocument/2006/relationships/notesMaster" Target="/ppt/notesMasters/notesMaster1.xml" Id="R5f7489d091c749f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110bc5c324d6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9bc725d5f4f9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df8c2ea2b436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681d5902d4d3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4de7cf48c49a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bb8c28da84d8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263f9cd58426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d1faa8f8e4d9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a23a345ca4c1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04bbc9b6d4de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be7dc25fb4f8a" /></Relationships>
</file>

<file path=ppt/slideLayouts/slideLayout1.xml><?xml version="1.0" encoding="utf-8"?>
<p:sldLayout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F498EE6C-AB89-F3BE-F2A3-8DDBB5241C36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6000"/>
            </a:lvl1pPr>
          </a:lstStyle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字幕 2">
            <a:extLst xmlns:a="http://schemas.openxmlformats.org/drawingml/2006/main">
              <a:ext uri="{FF2B5EF4-FFF2-40B4-BE49-F238E27FC236}">
                <a16:creationId xmlns:a16="http://schemas.microsoft.com/office/drawing/2014/main" id="{3E199756-8D07-6CC1-7776-AEC55AC66C40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602038"/>
            <a:ext cx="9144000" cy="1655762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マスター サブタイトルの書式設定</a:t>
            </a:r>
          </a:p>
        </p:txBody>
      </p:sp>
      <p:sp>
        <p:nvSpPr>
          <p:cNvPr id="4" name="日付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114C6810-8DB4-CAF3-DA39-B8200872A78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5" name="フッター 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7BE7D356-CC04-D801-312E-232BAAFC04D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スライド番号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8B56EEEE-C3F2-21E2-E05E-2D52ED8A14A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60832050-F061-D8C8-C07A-E38139717F2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縦書きテキスト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FF03F9DD-F047-180C-1527-21C7C6A6B91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4" name="日付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9970C662-E97F-9C02-3035-ACCD2FF84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5" name="フッター 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A40D75EB-C4C1-1666-204D-F4DCC267AF4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スライド番号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0EFB6080-8A57-7BD6-BFEF-825074596C7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縦書きタイトル 1">
            <a:extLst xmlns:a="http://schemas.openxmlformats.org/drawingml/2006/main">
              <a:ext uri="{FF2B5EF4-FFF2-40B4-BE49-F238E27FC236}">
                <a16:creationId xmlns:a16="http://schemas.microsoft.com/office/drawing/2014/main" id="{A5458145-E76C-4662-0114-EB0C6B8D1C3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724900" y="365125"/>
            <a:ext cx="26289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縦書きテキスト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E749CB89-7276-92DF-85DF-A639E07A9B0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77343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4" name="日付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FE262113-F0B0-6DC1-4EFC-3D1E573BD8A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5" name="フッター 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340D09B8-B244-4858-FD08-4974ADDA84A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スライド番号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15B9FEDB-6F85-22EB-F47B-FFB773DBB60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4DA2079A-8E31-E356-D948-A02E5E284BE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コンテンツ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BC51C733-A3CA-3EF0-9C8F-D3FD34DD697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4" name="日付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0CF5C2C9-7870-BE59-EB18-4CD8311A65E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5" name="フッター 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46C94771-7DB9-A1DB-3E7D-1DAAE5F55C9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スライド番号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773C0F55-2004-AE5A-DBBD-CA430FAC139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CA17DA54-14A7-A3CD-403F-0A7F7E01B1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50" y="1709738"/>
            <a:ext cx="10515600" cy="2852737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テキスト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F800287C-3EB4-F133-0270-1817ADF43C4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589463"/>
            <a:ext cx="10515600" cy="1500187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日付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E1CD0243-D377-2C40-E143-A631E482953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5" name="フッター 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66B09EA4-1F5B-0830-4ACC-03551757E94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スライド番号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ED23CAC5-9655-D49A-9EC7-2AF9AFFFF0B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1A38908F-5DCF-E488-B395-E9BEBA954B6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コンテンツ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A2F187D9-5BB3-0C6D-E5B6-CEF738288E3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4" name="コンテンツ 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9308487A-5EE0-5F00-0210-411E1F58134B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5" name="日付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99BCD24D-2AAB-64EE-932F-EB97022204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6" name="フッター 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FA7C23BB-E54A-A177-E3FA-572B6164C96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スライド番号プレースホルダー 6">
            <a:extLst xmlns:a="http://schemas.openxmlformats.org/drawingml/2006/main">
              <a:ext uri="{FF2B5EF4-FFF2-40B4-BE49-F238E27FC236}">
                <a16:creationId xmlns:a16="http://schemas.microsoft.com/office/drawing/2014/main" id="{056D4A58-3BC6-D63C-20EB-0FED83D4439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2678E981-F054-17B4-AB6E-46B1E84285C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テキスト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EA6CD8E7-26B0-0E44-D543-461E9654836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681163"/>
            <a:ext cx="5157787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コンテンツ 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1468A5B8-1DE2-2895-0286-631EA62480EE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505075"/>
            <a:ext cx="5157787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5" name="テキスト 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EFAC1E35-B46C-C5BC-4633-BE3056DF074D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681163"/>
            <a:ext cx="5183188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6" name="コンテンツ 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CE24846E-79C1-0C25-B7EC-989BD83D5E41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505075"/>
            <a:ext cx="5183188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7" name="日付プレースホルダー 6">
            <a:extLst xmlns:a="http://schemas.openxmlformats.org/drawingml/2006/main">
              <a:ext uri="{FF2B5EF4-FFF2-40B4-BE49-F238E27FC236}">
                <a16:creationId xmlns:a16="http://schemas.microsoft.com/office/drawing/2014/main" id="{7BC03385-E377-586C-01C4-83E0DCD009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8" name="フッター プレースホルダー 7">
            <a:extLst xmlns:a="http://schemas.openxmlformats.org/drawingml/2006/main">
              <a:ext uri="{FF2B5EF4-FFF2-40B4-BE49-F238E27FC236}">
                <a16:creationId xmlns:a16="http://schemas.microsoft.com/office/drawing/2014/main" id="{F695FC58-DEC6-D1B3-5AC4-081ADF9F8DE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スライド番号プレースホルダー 8">
            <a:extLst xmlns:a="http://schemas.openxmlformats.org/drawingml/2006/main">
              <a:ext uri="{FF2B5EF4-FFF2-40B4-BE49-F238E27FC236}">
                <a16:creationId xmlns:a16="http://schemas.microsoft.com/office/drawing/2014/main" id="{92951178-B739-CECD-C67E-E2317EE9EE2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9E7C27CA-917D-1DBE-62D3-E9F2A015B34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日付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4DB3797D-D1A7-2FD3-7D2B-366DC15CC20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4" name="フッター 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AC5B91B5-B1C4-F855-62ED-7026139E820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スライド番号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7C5A04B5-6D75-89E6-ED70-E3BDF4778D3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日付プレースホルダー 1">
            <a:extLst xmlns:a="http://schemas.openxmlformats.org/drawingml/2006/main">
              <a:ext uri="{FF2B5EF4-FFF2-40B4-BE49-F238E27FC236}">
                <a16:creationId xmlns:a16="http://schemas.microsoft.com/office/drawing/2014/main" id="{8D3D1D21-B92F-66DE-8959-C31B2379D8B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3" name="フッター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6F442336-552D-9AF2-D2E9-2CBC9D9F3C3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スライド番号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FA7A7CE0-2442-346F-3362-3E3603944DD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2B5AF863-A7C6-C4DD-F640-7A36DCE6387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コンテンツ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31D7DCC3-996A-ABAC-9859-EA837F8EDD5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4" name="テキスト 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83905DB1-9C01-CAC0-E2DA-E0407DB6224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日付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F523CBC1-3945-F31F-7E1B-AAD1141E37E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6" name="フッター 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609D0E9B-384F-E230-867E-6633EE57D2B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スライド番号プレースホルダー 6">
            <a:extLst xmlns:a="http://schemas.openxmlformats.org/drawingml/2006/main">
              <a:ext uri="{FF2B5EF4-FFF2-40B4-BE49-F238E27FC236}">
                <a16:creationId xmlns:a16="http://schemas.microsoft.com/office/drawing/2014/main" id="{044A4EE6-37C1-310C-6E6C-E5FB35D4C29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1">
            <a:extLst xmlns:a="http://schemas.openxmlformats.org/drawingml/2006/main">
              <a:ext uri="{FF2B5EF4-FFF2-40B4-BE49-F238E27FC236}">
                <a16:creationId xmlns:a16="http://schemas.microsoft.com/office/drawing/2014/main" id="{1EEA6C56-8D62-BC85-C7D9-280032A019D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図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D0CD0CFE-28EF-8E06-4DD4-B431FC1F130C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テキスト 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F425BFDA-F61D-A93A-86B3-D679CACABE57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日付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D5549A51-8957-A24B-AC85-579AD25DA3A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6" name="フッター 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9A56D21C-60EC-9665-617E-4846839A96A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スライド番号プレースホルダー 6">
            <a:extLst xmlns:a="http://schemas.openxmlformats.org/drawingml/2006/main">
              <a:ext uri="{FF2B5EF4-FFF2-40B4-BE49-F238E27FC236}">
                <a16:creationId xmlns:a16="http://schemas.microsoft.com/office/drawing/2014/main" id="{A87A4887-3D3A-3B28-8A76-A60FCCBDC6B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9F6EFE3F-BAC5-2C41-838A-1E3A5C3C0247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.png" Id="Re858edda13b54c6b" /><Relationship Type="http://schemas.openxmlformats.org/officeDocument/2006/relationships/theme" Target="/ppt/slideMasters/theme/theme2.xml" Id="R6c00e0d5ab814dcc" /><Relationship Type="http://schemas.openxmlformats.org/officeDocument/2006/relationships/slideLayout" Target="/ppt/slideLayouts/slideLayout1.xml" Id="R96b232fb52d54317" /><Relationship Type="http://schemas.openxmlformats.org/officeDocument/2006/relationships/slideLayout" Target="/ppt/slideLayouts/slideLayout2.xml" Id="R14213f6df4c74f0b" /><Relationship Type="http://schemas.openxmlformats.org/officeDocument/2006/relationships/slideLayout" Target="/ppt/slideLayouts/slideLayout3.xml" Id="R3c38067495a34973" /><Relationship Type="http://schemas.openxmlformats.org/officeDocument/2006/relationships/slideLayout" Target="/ppt/slideLayouts/slideLayout4.xml" Id="Rbdcc4df9b39e4e27" /><Relationship Type="http://schemas.openxmlformats.org/officeDocument/2006/relationships/slideLayout" Target="/ppt/slideLayouts/slideLayout5.xml" Id="R5a46555483994450" /><Relationship Type="http://schemas.openxmlformats.org/officeDocument/2006/relationships/slideLayout" Target="/ppt/slideLayouts/slideLayout6.xml" Id="R82f2cc915fd44d72" /><Relationship Type="http://schemas.openxmlformats.org/officeDocument/2006/relationships/slideLayout" Target="/ppt/slideLayouts/slideLayout7.xml" Id="Rfcf93eae70fe4471" /><Relationship Type="http://schemas.openxmlformats.org/officeDocument/2006/relationships/slideLayout" Target="/ppt/slideLayouts/slideLayout8.xml" Id="R2cf2ec46e0b74e2d" /><Relationship Type="http://schemas.openxmlformats.org/officeDocument/2006/relationships/slideLayout" Target="/ppt/slideLayouts/slideLayout9.xml" Id="R9dd3e2498e094df8" /><Relationship Type="http://schemas.openxmlformats.org/officeDocument/2006/relationships/slideLayout" Target="/ppt/slideLayouts/slideLayout10.xml" Id="Rba7c4243204c4bb9" /><Relationship Type="http://schemas.openxmlformats.org/officeDocument/2006/relationships/slideLayout" Target="/ppt/slideLayouts/slideLayout11.xml" Id="R6877c06fec8540aa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タイトル プレースホルダー 1">
            <a:extLst xmlns:a="http://schemas.openxmlformats.org/drawingml/2006/main">
              <a:ext uri="{FF2B5EF4-FFF2-40B4-BE49-F238E27FC236}">
                <a16:creationId xmlns:a16="http://schemas.microsoft.com/office/drawing/2014/main" id="{CF443BF8-5FC7-F2CB-E53D-5A6F9676546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</a:p>
        </p:txBody>
      </p:sp>
      <p:sp>
        <p:nvSpPr>
          <p:cNvPr id="3" name="テキスト プレースホルダー 2">
            <a:extLst xmlns:a="http://schemas.openxmlformats.org/drawingml/2006/main">
              <a:ext uri="{FF2B5EF4-FFF2-40B4-BE49-F238E27FC236}">
                <a16:creationId xmlns:a16="http://schemas.microsoft.com/office/drawing/2014/main" id="{993D34AD-E160-9737-698D-E7CAEC34FAA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</a:p>
        </p:txBody>
      </p:sp>
      <p:sp>
        <p:nvSpPr>
          <p:cNvPr id="4" name="日付プレースホルダー 3">
            <a:extLst xmlns:a="http://schemas.openxmlformats.org/drawingml/2006/main">
              <a:ext uri="{FF2B5EF4-FFF2-40B4-BE49-F238E27FC236}">
                <a16:creationId xmlns:a16="http://schemas.microsoft.com/office/drawing/2014/main" id="{3F530814-7D16-54B3-BFAE-6A95DBBF3A9F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A8EF9134-5517-994D-8515-130ACDCA52D5}" type="datetimeFigureOut">
              <a:t>2025/9/2</a:t>
            </a:fld>
          </a:p>
        </p:txBody>
      </p:sp>
      <p:sp>
        <p:nvSpPr>
          <p:cNvPr id="5" name="フッター プレースホルダー 4">
            <a:extLst xmlns:a="http://schemas.openxmlformats.org/drawingml/2006/main">
              <a:ext uri="{FF2B5EF4-FFF2-40B4-BE49-F238E27FC236}">
                <a16:creationId xmlns:a16="http://schemas.microsoft.com/office/drawing/2014/main" id="{E9612B15-0926-FE95-6A6F-E4D493C24976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スライド番号プレースホルダー 5">
            <a:extLst xmlns:a="http://schemas.openxmlformats.org/drawingml/2006/main">
              <a:ext uri="{FF2B5EF4-FFF2-40B4-BE49-F238E27FC236}">
                <a16:creationId xmlns:a16="http://schemas.microsoft.com/office/drawing/2014/main" id="{7807CDBA-5AD4-CA65-BC7B-777E9E2D8FF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9F6EFE3F-BAC5-2C41-838A-1E3A5C3C0247}" type="slidenum">
              <a:t>‹#›</a:t>
            </a:fld>
          </a:p>
        </p:txBody>
      </p:sp>
      <p:pic>
        <p:nvPicPr>
          <p:cNvPr id="23" name="図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58edda13b54c6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479709" y="6343220"/>
            <a:ext cx="874091" cy="391384"/>
          </a:xfrm>
          <a:prstGeom xmlns:a="http://schemas.openxmlformats.org/drawingml/2006/main" prst="rect">
            <a:avLst/>
          </a:prstGeom>
        </p:spPr>
      </p:pic>
      <p:sp>
        <p:nvSpPr>
          <p:cNvPr id="10" name="直線コネクタ 9">
            <a:extLst xmlns:a="http://schemas.openxmlformats.org/drawingml/2006/main">
              <a:ext uri="{FF2B5EF4-FFF2-40B4-BE49-F238E27FC236}">
                <a16:creationId xmlns:a16="http://schemas.microsoft.com/office/drawing/2014/main" id="{38EE1FAB-F5B3-4012-90DF-A95756087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070860"/>
            <a:ext cx="10515600" cy="0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>
                <a:lumMod val="50000"/>
                <a:lumOff val="50000"/>
              </a:schemeClr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6" name="テキスト ボックス 15">
            <a:extLst xmlns:a="http://schemas.openxmlformats.org/drawingml/2006/main">
              <a:ext uri="{FF2B5EF4-FFF2-40B4-BE49-F238E27FC236}">
                <a16:creationId xmlns:a16="http://schemas.microsoft.com/office/drawing/2014/main" id="{0A5FB71E-A3AA-CED9-D97D-71CD4FD5F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406" y="6415801"/>
            <a:ext cx="6097022" cy="24622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000">
                <a:solidFill>
                  <a:schemeClr val="bg2">
                    <a:lumMod val="75000"/>
                  </a:schemeClr>
                </a:solidFill>
              </a:rPr>
              <a:t>www.aladdin-techec.com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232fb52d54317"/>
    <p:sldLayoutId xmlns:r="http://schemas.openxmlformats.org/officeDocument/2006/relationships" id="2147483650" r:id="R14213f6df4c74f0b"/>
    <p:sldLayoutId xmlns:r="http://schemas.openxmlformats.org/officeDocument/2006/relationships" id="2147483651" r:id="R3c38067495a34973"/>
    <p:sldLayoutId xmlns:r="http://schemas.openxmlformats.org/officeDocument/2006/relationships" id="2147483652" r:id="Rbdcc4df9b39e4e27"/>
    <p:sldLayoutId xmlns:r="http://schemas.openxmlformats.org/officeDocument/2006/relationships" id="2147483653" r:id="R5a46555483994450"/>
    <p:sldLayoutId xmlns:r="http://schemas.openxmlformats.org/officeDocument/2006/relationships" id="2147483654" r:id="R82f2cc915fd44d72"/>
    <p:sldLayoutId xmlns:r="http://schemas.openxmlformats.org/officeDocument/2006/relationships" id="2147483655" r:id="Rfcf93eae70fe4471"/>
    <p:sldLayoutId xmlns:r="http://schemas.openxmlformats.org/officeDocument/2006/relationships" id="2147483656" r:id="R2cf2ec46e0b74e2d"/>
    <p:sldLayoutId xmlns:r="http://schemas.openxmlformats.org/officeDocument/2006/relationships" id="2147483657" r:id="R9dd3e2498e094df8"/>
    <p:sldLayoutId xmlns:r="http://schemas.openxmlformats.org/officeDocument/2006/relationships" id="2147483658" r:id="Rba7c4243204c4bb9"/>
    <p:sldLayoutId xmlns:r="http://schemas.openxmlformats.org/officeDocument/2006/relationships" id="2147483659" r:id="R6877c06fec8540aa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ef6d58bd4ed4736" /><Relationship Type="http://schemas.openxmlformats.org/officeDocument/2006/relationships/notesSlide" Target="/ppt/notesSlides/notesSlide1.xml" Id="R385a4148e7014ea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5306f1583fe4a0c" /><Relationship Type="http://schemas.openxmlformats.org/officeDocument/2006/relationships/notesSlide" Target="/ppt/notesSlides/notesSlide10.xml" Id="R0c6472890caa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53a1a69bf32450c" /><Relationship Type="http://schemas.openxmlformats.org/officeDocument/2006/relationships/notesSlide" Target="/ppt/notesSlides/notesSlide2.xml" Id="Rd625e4f11f7d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f092a94a4f74006" /><Relationship Type="http://schemas.openxmlformats.org/officeDocument/2006/relationships/image" Target="/ppt/media/image.jpeg" Id="Rde2793a4b45a4b7a" /><Relationship Type="http://schemas.openxmlformats.org/officeDocument/2006/relationships/notesSlide" Target="/ppt/notesSlides/notesSlide3.xml" Id="R25b7f2f48cac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69a8456ecf84b61" /><Relationship Type="http://schemas.openxmlformats.org/officeDocument/2006/relationships/image" Target="/ppt/media/image2.png" Id="R9661c1bebe684736" /><Relationship Type="http://schemas.openxmlformats.org/officeDocument/2006/relationships/notesSlide" Target="/ppt/notesSlides/notesSlide4.xml" Id="R8c6a937f6c9c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5c209a073cc4f9f" /><Relationship Type="http://schemas.openxmlformats.org/officeDocument/2006/relationships/image" Target="/ppt/media/image2.jpeg" Id="R5b25d390035142b9" /><Relationship Type="http://schemas.openxmlformats.org/officeDocument/2006/relationships/notesSlide" Target="/ppt/notesSlides/notesSlide5.xml" Id="Rfcacf4ab7f7a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c2d2b4b3f0a4ad0" /><Relationship Type="http://schemas.openxmlformats.org/officeDocument/2006/relationships/image" Target="/ppt/media/image3.jpeg" Id="Rcb779c351cf2422c" /><Relationship Type="http://schemas.openxmlformats.org/officeDocument/2006/relationships/image" Target="/ppt/media/image3.png" Id="R4eb9b5d6fbb4494c" /><Relationship Type="http://schemas.openxmlformats.org/officeDocument/2006/relationships/image" Target="/ppt/media/image4.png" Id="Rd65f9e768e994e6f" /><Relationship Type="http://schemas.openxmlformats.org/officeDocument/2006/relationships/image" Target="/ppt/media/image2.jpeg" Id="R2eb93834736c4070" /><Relationship Type="http://schemas.openxmlformats.org/officeDocument/2006/relationships/notesSlide" Target="/ppt/notesSlides/notesSlide6.xml" Id="Rcd6c82859685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3120d90851154180" /><Relationship Type="http://schemas.openxmlformats.org/officeDocument/2006/relationships/image" Target="/ppt/media/image5.png" Id="R3b0217ac568c40b0" /><Relationship Type="http://schemas.openxmlformats.org/officeDocument/2006/relationships/notesSlide" Target="/ppt/notesSlides/notesSlide7.xml" Id="R87b5857baccd4e1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044e7ce1d7f49ba" /><Relationship Type="http://schemas.openxmlformats.org/officeDocument/2006/relationships/notesSlide" Target="/ppt/notesSlides/notesSlide8.xml" Id="R744a5b69d465426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cfe8aad5b954770" /><Relationship Type="http://schemas.openxmlformats.org/officeDocument/2006/relationships/chart" Target="/ppt/slides/charts/chart1.xml" Id="R32e83168eb314973" /><Relationship Type="http://schemas.openxmlformats.org/officeDocument/2006/relationships/notesSlide" Target="/ppt/notesSlides/notesSlide9.xml" Id="R195aee31887b4f0d" /></Relationships>
</file>

<file path=ppt/slides/charts/chart1.xml><?xml version="1.0" encoding="utf-8"?>
<c:chartSpace xmlns:mc="http://schemas.openxmlformats.org/markup-compatibility/2006" xmlns:c14="http://schemas.microsoft.com/office/drawing/2007/8/2/chart" xmlns:c="http://schemas.openxmlformats.org/drawingml/2006/chart" mc:Ignorable="c14">
  <c:lang val="en-US"/>
  <c:roundedCorners val="0"/>
  <mc:AlternateContent>
    <mc:Choice Requires="c14">
      <c14:style val="102"/>
    </mc:Choice>
    <mc:Fallback>
      <c:style val="2"/>
    </mc:Fallback>
  </mc:AlternateContent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Revenue(10 million)</c:v>
                </c:pt>
              </c:strCache>
            </c:strRef>
          </c:tx>
          <c:spPr>
            <a:solidFill xmlns:a="http://schemas.openxmlformats.org/drawingml/2006/main">
              <a:schemeClr val="accent1"/>
            </a:solidFill>
            <a:ln xmlns:a="http://schemas.openxmlformats.org/drawingml/2006/main">
              <a:noFill/>
            </a:ln>
          </c:spPr>
          <c:invertIfNegative val="0"/>
          <c:dPt>
            <c:idx val="4"/>
            <c:invertIfNegative val="0"/>
            <c:spPr>
              <a:solidFill xmlns:a="http://schemas.openxmlformats.org/drawingml/2006/main">
                <a:schemeClr val="accent1"/>
              </a:solidFill>
              <a:ln xmlns:a="http://schemas.openxmlformats.org/drawingml/2006/main">
                <a:noFill/>
              </a:ln>
            </c:spPr>
          </c:dPt>
          <c:dLbls>
            <c:dLbl>
              <c:idx val="2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t>2.4</a:t>
                    </a:r>
                    <a:r>
                      <a:t> × ¥100M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t>3.6</a:t>
                    </a:r>
                    <a:r>
                      <a:t> × ¥100M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t>4.5</a:t>
                    </a:r>
                    <a:r>
                      <a:t> × ¥100M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1197" b="0" i="0" u="non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lt"/>
                    <a:cs typeface="+mn-lt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leaderLines>
              <c:spPr>
                <a:ln xmlns:a="http://schemas.openxmlformats.org/drawingml/2006/main"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</c:spPr>
            </c:leaderLines>
          </c:dLbls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 Expected revenue</c:v>
                </c:pt>
              </c:strCache>
            </c:strRef>
          </c:cat>
          <c:val>
            <c:numRef>
              <c:f>Sheet1!$B$2:$B$6</c:f>
              <c:numCache>
                <c:formatCode>#,##0_);[Red]\(#,##0\)</c:formatCode>
                <c:ptCount val="5"/>
                <c:pt idx="0">
                  <c:v>6.34104</c:v>
                </c:pt>
                <c:pt idx="1">
                  <c:v>14.4221679</c:v>
                </c:pt>
                <c:pt idx="2">
                  <c:v>23.7277479</c:v>
                </c:pt>
                <c:pt idx="3">
                  <c:v>36.2022182</c:v>
                </c:pt>
                <c:pt idx="4">
                  <c:v>45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9"/>
        <c:axId val="1499709744"/>
        <c:axId val="58810401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Consultants</c:v>
                </c:pt>
              </c:strCache>
            </c:strRef>
          </c:tx>
          <c:spPr>
            <a:ln xmlns:a="http://schemas.openxmlformats.org/drawingml/2006/main" w="38100"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0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t>0.</a:t>
                    </a:r>
                    <a:fld id="{CA81EE62-5CE7-3746-B582-C9046E3293C3}" type="VALUE">
                      <a:t>[Value]</a:t>
                    </a:fld>
                    <a:r>
                      <a:t> × ¥100M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t>1.2</a:t>
                    </a:r>
                    <a:r>
                      <a:t> × ¥100M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1197" b="0" i="0" u="non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lt"/>
                    <a:cs typeface="+mn-l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leaderLines>
              <c:spPr>
                <a:ln xmlns:a="http://schemas.openxmlformats.org/drawingml/2006/main"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</c:spPr>
            </c:leaderLines>
          </c:dLbls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 Expected revenue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</c:v>
                </c:pt>
                <c:pt idx="1">
                  <c:v>12</c:v>
                </c:pt>
                <c:pt idx="2">
                  <c:v>32</c:v>
                </c:pt>
                <c:pt idx="3">
                  <c:v>48</c:v>
                </c:pt>
                <c:pt idx="4">
                  <c:v>55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499709744"/>
        <c:axId val="588104016"/>
      </c:lineChart>
      <c:catAx>
        <c:axId val="1499709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xmlns:a="http://schemas.openxmlformats.org/drawingml/2006/main" w="9525" cmpd="sng">
            <a:solidFill>
              <a:schemeClr val="tx1">
                <a:lumMod val="15000"/>
                <a:lumOff val="85000"/>
              </a:schemeClr>
            </a:solidFill>
          </a:ln>
        </c:spPr>
        <c:txPr>
          <a:bodyPr xmlns:a="http://schemas.openxmlformats.org/drawingml/2006/main" rot="-60000000" spcFirstLastPara="1" vert="horz" wrap="square" anchor="ctr" anchorCtr="1"/>
          <a:lstStyle xmlns:a="http://schemas.openxmlformats.org/drawingml/2006/main"/>
          <a:p xmlns:a="http://schemas.openxmlformats.org/drawingml/2006/main">
            <a:pPr>
              <a:defRPr sz="1197" b="0" i="0" u="none" kern="1200" cap="none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lt"/>
                <a:cs typeface="+mn-lt"/>
              </a:defRPr>
            </a:pPr>
          </a:p>
        </c:txPr>
        <c:crossAx val="588104016"/>
        <c:crosses val="autoZero"/>
        <c:lblAlgn val="ctr"/>
        <c:lblOffset val="100"/>
        <c:noMultiLvlLbl val="0"/>
      </c:catAx>
      <c:valAx>
        <c:axId val="588104016"/>
        <c:scaling>
          <c:orientation val="minMax"/>
        </c:scaling>
        <c:delete val="0"/>
        <c:axPos val="l"/>
        <c:majorGridlines>
          <c:spPr>
            <a:ln xmlns:a="http://schemas.openxmlformats.org/drawingml/2006/main" w="9525" cmpd="sng">
              <a:solidFill>
                <a:schemeClr val="tx1">
                  <a:lumMod val="15000"/>
                  <a:lumOff val="85000"/>
                </a:schemeClr>
              </a:solidFill>
            </a:ln>
          </c:spPr>
        </c:majorGridlines>
        <c:minorGridlines>
          <c:spPr>
            <a:ln xmlns:a="http://schemas.openxmlformats.org/drawingml/2006/main" w="9525" cmpd="sng">
              <a:solidFill>
                <a:schemeClr val="tx1">
                  <a:lumMod val="5000"/>
                  <a:lumOff val="95000"/>
                </a:schemeClr>
              </a:solidFill>
            </a:ln>
          </c:spPr>
        </c:minorGridlines>
        <c:numFmt formatCode="#,##0_);[Red]\(#,##0\)" sourceLinked="1"/>
        <c:majorTickMark val="none"/>
        <c:minorTickMark val="none"/>
        <c:tickLblPos val="nextTo"/>
        <c:spPr>
          <a:ln xmlns:a="http://schemas.openxmlformats.org/drawingml/2006/main">
            <a:noFill/>
          </a:ln>
        </c:spPr>
        <c:txPr>
          <a:bodyPr xmlns:a="http://schemas.openxmlformats.org/drawingml/2006/main" rot="-60000000" vert="horz" anchor="ctr" anchorCtr="1"/>
          <a:lstStyle xmlns:a="http://schemas.openxmlformats.org/drawingml/2006/main"/>
          <a:p xmlns:a="http://schemas.openxmlformats.org/drawingml/2006/main">
            <a:pPr>
              <a:defRPr sz="1197" b="0" i="0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lt"/>
                <a:cs typeface="+mn-lt"/>
              </a:defRPr>
            </a:pPr>
          </a:p>
        </c:txPr>
        <c:crossAx val="1499709744"/>
        <c:crosses val="autoZero"/>
        <c:crossBetween val="between"/>
      </c:valAx>
      <c:spPr>
        <a:noFill xmlns:a="http://schemas.openxmlformats.org/drawingml/2006/main"/>
        <a:ln xmlns:a="http://schemas.openxmlformats.org/drawingml/2006/main">
          <a:noFill/>
        </a:ln>
      </c:spPr>
    </c:plotArea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chemeClr val="bg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C7E6AB5F-B8F6-865F-E7E6-6ED20CCC9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3861" y="1691059"/>
            <a:ext cx="7620000" cy="1127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/>
            </a:pP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Aladdin Technology Co., Ltd.</a:t>
            </a:r>
          </a:p>
        </p:txBody>
      </p:sp>
      <p:sp>
        <p:nvSpPr>
          <p:cNvPr id="3" name="テキスト ボックス 2">
            <a:extLst xmlns:a="http://schemas.openxmlformats.org/drawingml/2006/main">
              <a:ext uri="{FF2B5EF4-FFF2-40B4-BE49-F238E27FC236}">
                <a16:creationId xmlns:a16="http://schemas.microsoft.com/office/drawing/2014/main" id="{BA044A8E-F819-9635-F5C4-6DEA9B58A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3861" y="2641369"/>
            <a:ext cx="7620000" cy="3693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Company Overview</a:t>
            </a:r>
          </a:p>
        </p:txBody>
      </p:sp>
      <p:sp>
        <p:nvSpPr>
          <p:cNvPr id="4" name="テキスト ボックス 3">
            <a:extLst xmlns:a="http://schemas.openxmlformats.org/drawingml/2006/main">
              <a:ext uri="{FF2B5EF4-FFF2-40B4-BE49-F238E27FC236}">
                <a16:creationId xmlns:a16="http://schemas.microsoft.com/office/drawing/2014/main" id="{9FB9BECD-9EB5-9203-9337-3F12992BD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9948" y="3437792"/>
            <a:ext cx="7620000" cy="33855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 b="1">
                <a:latin typeface="メイリオ"/>
                <a:ea typeface="メイリオ"/>
                <a:cs typeface="メイリオ"/>
              </a:rPr>
              <a:t>UPDATE</a:t>
            </a:r>
            <a:r>
              <a:rPr sz="1600" b="1">
                <a:latin typeface="メイリオ"/>
                <a:ea typeface="メイリオ"/>
                <a:cs typeface="メイリオ"/>
              </a:rPr>
              <a:t> </a:t>
            </a:r>
            <a:r>
              <a:rPr sz="1600" b="1">
                <a:latin typeface="メイリオ"/>
                <a:ea typeface="メイリオ"/>
                <a:cs typeface="メイリオ"/>
              </a:rPr>
              <a:t>–</a:t>
            </a:r>
            <a:r>
              <a:rPr sz="1600" b="1">
                <a:latin typeface="メイリオ"/>
                <a:ea typeface="メイリオ"/>
                <a:cs typeface="メイリオ"/>
              </a:rPr>
              <a:t> </a:t>
            </a:r>
            <a:r>
              <a:rPr sz="1600" b="1">
                <a:latin typeface="メイリオ"/>
                <a:ea typeface="メイリオ"/>
                <a:cs typeface="メイリオ"/>
              </a:rPr>
              <a:t>2025</a:t>
            </a:r>
            <a:r>
              <a:rPr sz="1600" b="1">
                <a:latin typeface="メイリオ"/>
                <a:ea typeface="メイリオ"/>
                <a:cs typeface="メイリオ"/>
              </a:rPr>
              <a:t>/</a:t>
            </a:r>
            <a:r>
              <a:rPr sz="1600" b="1">
                <a:latin typeface="メイリオ"/>
                <a:ea typeface="メイリオ"/>
                <a:cs typeface="メイリオ"/>
              </a:rPr>
              <a:t> </a:t>
            </a:r>
            <a:r>
              <a:rPr sz="1600" b="1">
                <a:latin typeface="メイリオ"/>
                <a:ea typeface="メイリオ"/>
                <a:cs typeface="メイリオ"/>
              </a:rPr>
              <a:t>0</a:t>
            </a:r>
            <a:r>
              <a:rPr sz="1600" b="1">
                <a:latin typeface="メイリオ"/>
                <a:ea typeface="メイリオ"/>
                <a:cs typeface="メイリオ"/>
              </a:rPr>
              <a:t>8</a:t>
            </a:r>
          </a:p>
        </p:txBody>
      </p:sp>
      <p:sp>
        <p:nvSpPr>
          <p:cNvPr id="8" name="テキスト ボックス 7">
            <a:extLst xmlns:a="http://schemas.openxmlformats.org/drawingml/2006/main">
              <a:ext uri="{FF2B5EF4-FFF2-40B4-BE49-F238E27FC236}">
                <a16:creationId xmlns:a16="http://schemas.microsoft.com/office/drawing/2014/main" id="{C9AE9485-C3E5-33F1-E388-C6C65C433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278" y="3701596"/>
            <a:ext cx="1899448" cy="2616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100">
                <a:solidFill>
                  <a:schemeClr val="tx1">
                    <a:lumMod val="65000"/>
                    <a:lumOff val="35000"/>
                  </a:schemeClr>
                </a:solidFill>
              </a:rPr>
              <a:t>www.aladdin-techec.com</a:t>
            </a:r>
          </a:p>
        </p:txBody>
      </p:sp>
    </p:spTree>
    <p:extLst>
      <p:ext uri="{BB962C8B-B14F-4D97-AF65-F5344CB8AC3E}">
        <p14:creationId xmlns:p14="http://schemas.microsoft.com/office/powerpoint/2010/main" val="2176584575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D8807259-67EB-F0CC-6114-A11659483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1270000"/>
            <a:ext cx="7620000" cy="6463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600" b="1">
                <a:solidFill>
                  <a:srgbClr val="FFFFFF"/>
                </a:solidFill>
                <a:latin typeface="メイリオ"/>
                <a:ea typeface="メイリオ"/>
                <a:cs typeface="メイリオ"/>
              </a:rPr>
              <a:t>Contact Us</a:t>
            </a:r>
          </a:p>
        </p:txBody>
      </p:sp>
      <p:sp>
        <p:nvSpPr>
          <p:cNvPr id="4" name="テキスト ボックス 3">
            <a:extLst xmlns:a="http://schemas.openxmlformats.org/drawingml/2006/main">
              <a:ext uri="{FF2B5EF4-FFF2-40B4-BE49-F238E27FC236}">
                <a16:creationId xmlns:a16="http://schemas.microsoft.com/office/drawing/2014/main" id="{CD4CFD9C-6B30-6B69-A4A4-74F76060E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5334000"/>
            <a:ext cx="7620000" cy="46166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FFFFFF"/>
                </a:solidFill>
                <a:latin typeface="メイリオ"/>
                <a:ea typeface="メイリオ"/>
                <a:cs typeface="メイリオ"/>
              </a:rPr>
              <a:t>Thank you for listening</a:t>
            </a:r>
          </a:p>
        </p:txBody>
      </p:sp>
      <p:sp>
        <p:nvSpPr>
          <p:cNvPr id="5" name="テキスト ボックス 4">
            <a:extLst xmlns:a="http://schemas.openxmlformats.org/drawingml/2006/main">
              <a:ext uri="{FF2B5EF4-FFF2-40B4-BE49-F238E27FC236}">
                <a16:creationId xmlns:a16="http://schemas.microsoft.com/office/drawing/2014/main" id="{DBBFD007-4DE2-DEA1-6C1B-E41D53887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2184" y="2773201"/>
            <a:ext cx="6379395" cy="5232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2800" b="1" u="sng">
                <a:solidFill>
                  <a:schemeClr val="tx2">
                    <a:lumMod val="50000"/>
                    <a:lumOff val="50000"/>
                  </a:schemeClr>
                </a:solidFill>
              </a:rPr>
              <a:t>www.aladdin-techec.com</a:t>
            </a:r>
          </a:p>
        </p:txBody>
      </p:sp>
    </p:spTree>
    <p:extLst>
      <p:ext uri="{BB962C8B-B14F-4D97-AF65-F5344CB8AC3E}">
        <p14:creationId xmlns:p14="http://schemas.microsoft.com/office/powerpoint/2010/main" val="233452900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E491FC4E-43E1-26CD-185C-E47FCF475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738" y="377251"/>
            <a:ext cx="7620000" cy="6463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Contents</a:t>
            </a:r>
          </a:p>
        </p:txBody>
      </p:sp>
      <p:sp>
        <p:nvSpPr>
          <p:cNvPr id="3" name="テキスト ボックス 2">
            <a:extLst xmlns:a="http://schemas.openxmlformats.org/drawingml/2006/main">
              <a:ext uri="{FF2B5EF4-FFF2-40B4-BE49-F238E27FC236}">
                <a16:creationId xmlns:a16="http://schemas.microsoft.com/office/drawing/2014/main" id="{84BAAA80-5A85-66E9-DB3B-5000DD24A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738" y="1325746"/>
            <a:ext cx="8557583" cy="30162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>
            <a:spAutoFit/>
          </a:bodyPr>
          <a:lstStyle xmlns:a="http://schemas.openxmlformats.org/drawingml/2006/main"/>
          <a:p xmlns:a="http://schemas.openxmlformats.org/drawingml/2006/main">
            <a:pPr>
              <a:spcAft>
                <a:spcPts val="1000"/>
              </a:spcAft>
              <a:buNone/>
            </a:pP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1.</a:t>
            </a: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  </a:t>
            </a:r>
            <a:r>
              <a:rPr sz="2000" b="1">
                <a:latin typeface="メイリオ"/>
                <a:ea typeface="メイリオ"/>
                <a:cs typeface="メイリオ"/>
              </a:rPr>
              <a:t>Company Overview</a:t>
            </a:r>
          </a:p>
          <a:p xmlns:a="http://schemas.openxmlformats.org/drawingml/2006/main">
            <a:pPr>
              <a:spcAft>
                <a:spcPts val="1000"/>
              </a:spcAft>
              <a:buNone/>
            </a:pP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2.</a:t>
            </a: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  </a:t>
            </a:r>
            <a:r>
              <a:rPr sz="2000" b="1">
                <a:latin typeface="メイリオ"/>
                <a:ea typeface="メイリオ"/>
                <a:cs typeface="メイリオ"/>
              </a:rPr>
              <a:t>Services</a:t>
            </a:r>
          </a:p>
          <a:p xmlns:a="http://schemas.openxmlformats.org/drawingml/2006/main">
            <a:pPr>
              <a:spcAft>
                <a:spcPts val="1000"/>
              </a:spcAft>
              <a:buNone/>
            </a:pP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3.</a:t>
            </a: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  </a:t>
            </a:r>
            <a:r>
              <a:rPr sz="2000" b="1">
                <a:latin typeface="メイリオ"/>
                <a:ea typeface="メイリオ"/>
                <a:cs typeface="メイリオ"/>
              </a:rPr>
              <a:t>President</a:t>
            </a:r>
          </a:p>
          <a:p xmlns:a="http://schemas.openxmlformats.org/drawingml/2006/main">
            <a:pPr>
              <a:spcAft>
                <a:spcPts val="1000"/>
              </a:spcAft>
              <a:buNone/>
            </a:pP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4.</a:t>
            </a: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  </a:t>
            </a:r>
            <a:r>
              <a:rPr sz="2000" b="1">
                <a:latin typeface="メイリオ"/>
                <a:ea typeface="メイリオ"/>
                <a:cs typeface="メイリオ"/>
              </a:rPr>
              <a:t>Team</a:t>
            </a:r>
          </a:p>
          <a:p xmlns:a="http://schemas.openxmlformats.org/drawingml/2006/main">
            <a:pPr>
              <a:spcAft>
                <a:spcPts val="1000"/>
              </a:spcAft>
              <a:buNone/>
            </a:pP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5.</a:t>
            </a: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  </a:t>
            </a:r>
            <a:r>
              <a:rPr sz="2000" b="1">
                <a:latin typeface="メイリオ"/>
                <a:ea typeface="メイリオ"/>
                <a:cs typeface="メイリオ"/>
              </a:rPr>
              <a:t>Case Studies</a:t>
            </a:r>
          </a:p>
          <a:p xmlns:a="http://schemas.openxmlformats.org/drawingml/2006/main">
            <a:pPr>
              <a:spcAft>
                <a:spcPts val="1000"/>
              </a:spcAft>
              <a:buNone/>
            </a:pP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6.</a:t>
            </a: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  </a:t>
            </a:r>
            <a:r>
              <a:rPr sz="2000" b="1">
                <a:latin typeface="メイリオ"/>
                <a:ea typeface="メイリオ"/>
                <a:cs typeface="メイリオ"/>
              </a:rPr>
              <a:t>Our Strengths</a:t>
            </a:r>
          </a:p>
          <a:p xmlns:a="http://schemas.openxmlformats.org/drawingml/2006/main">
            <a:pPr>
              <a:spcAft>
                <a:spcPts val="1000"/>
              </a:spcAft>
              <a:buNone/>
            </a:pP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7.</a:t>
            </a:r>
            <a:r>
              <a:rPr sz="2000" b="1">
                <a:solidFill>
                  <a:schemeClr val="accent4">
                    <a:lumMod val="75000"/>
                  </a:schemeClr>
                </a:solidFill>
                <a:latin typeface="メイリオ"/>
                <a:ea typeface="メイリオ"/>
                <a:cs typeface="メイリオ"/>
              </a:rPr>
              <a:t>  </a:t>
            </a:r>
            <a:r>
              <a:rPr sz="2000" b="1">
                <a:latin typeface="メイリオ"/>
                <a:ea typeface="メイリオ"/>
                <a:cs typeface="メイリオ"/>
              </a:rPr>
              <a:t>Revenue &amp; Consultant Growth</a:t>
            </a:r>
          </a:p>
        </p:txBody>
      </p:sp>
    </p:spTree>
    <p:extLst>
      <p:ext uri="{BB962C8B-B14F-4D97-AF65-F5344CB8AC3E}">
        <p14:creationId xmlns:p14="http://schemas.microsoft.com/office/powerpoint/2010/main" val="25102334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FB0F7897-90A0-6122-D02C-CA1B16765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334291"/>
            <a:ext cx="7620000" cy="6463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1.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Company Overview</a:t>
            </a:r>
          </a:p>
        </p:txBody>
      </p:sp>
      <p:graphicFrame>
        <p:nvGraphicFramePr>
          <p:cNvPr id="6" name="表 4"/>
          <p:cNvGraphicFramePr/>
          <p:nvPr/>
        </p:nvGraphicFramePr>
        <p:xfrm>
          <a:off xmlns:a="http://schemas.openxmlformats.org/drawingml/2006/main" x="849793" y="1325574"/>
          <a:ext xmlns:a="http://schemas.openxmlformats.org/drawingml/2006/main" cx="7336849" cy="5146643"/>
        </p:xfrm>
        <a:graphic xmlns:a="http://schemas.openxmlformats.org/drawingml/2006/main"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77566"/>
                <a:gridCol w="6259283"/>
              </a:tblGrid>
              <a:tr h="699607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Company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70"/>
                        </a:lnSpc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Aladdin Technology Co., Ltd. (ADT)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90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47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President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President &amp; CEO Liu Rui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47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Founded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March 2021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47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Capital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JPY 3 million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47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Employees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50 (including partners)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47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Phone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(+81)03-5858-8802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471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Location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Center Bldg. 6F, 1-31-7 Kameido, Koto-ku, Tokyo 136-0071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617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Business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SAP Consulting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System Development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IT Services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30032">
                <a:tc>
                  <a:txBody>
                    <a:bodyPr/>
                    <a:lstStyle/>
                    <a:p>
                      <a:pPr marL="0" marR="0" lvl="0" indent="0" algn="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Paid employment placement license: 13-Yu-316896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Worker dispatch license: Ha 13-317412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  <a:cs typeface="メイリオ"/>
                        </a:rPr>
                        <a:t>Tokyo Management Innovation Plan: Sanro-Shosho No. 1650</a:t>
                      </a:r>
                    </a:p>
                    <a:p>
                      <a:pPr algn="l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2793a4b45a4b7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31971" y="1325574"/>
            <a:ext cx="2922704" cy="3896938"/>
          </a:xfrm>
          <a:prstGeom xmlns:a="http://schemas.openxmlformats.org/drawingml/2006/main" prst="rect">
            <a:avLst/>
          </a:prstGeom>
          <a:effectLst xmlns:a="http://schemas.openxmlformats.org/drawingml/2006/main">
            <a:outerShdw blurRad="50800" dist="50800" dir="5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5713573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91787962-7150-153C-3521-0D03490EC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328155"/>
            <a:ext cx="7620000" cy="6463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2.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Services</a:t>
            </a:r>
          </a:p>
        </p:txBody>
      </p:sp>
      <p:sp>
        <p:nvSpPr>
          <p:cNvPr id="3" name="テキスト ボックス 2">
            <a:extLst xmlns:a="http://schemas.openxmlformats.org/drawingml/2006/main">
              <a:ext uri="{FF2B5EF4-FFF2-40B4-BE49-F238E27FC236}">
                <a16:creationId xmlns:a16="http://schemas.microsoft.com/office/drawing/2014/main" id="{B7E74A69-28C0-0ABC-23FF-00A8F6544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190" y="1331881"/>
            <a:ext cx="7306166" cy="5120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>
            <a:spAutoFit/>
          </a:bodyPr>
          <a:lstStyle xmlns:a="http://schemas.openxmlformats.org/drawingml/2006/main"/>
          <a:p xmlns:a="http://schemas.openxmlformats.org/drawingml/2006/main">
            <a:pPr marL="285750" indent="-285750">
              <a:buFont typeface="Wingdings"/>
              <a:buChar char="Ø"/>
            </a:pPr>
            <a:r>
              <a:rPr sz="1400" b="1">
                <a:latin typeface="メイリオ"/>
                <a:ea typeface="メイリオ"/>
                <a:cs typeface="メイリオ"/>
              </a:rPr>
              <a:t>SAP Implementation Consulting</a:t>
            </a:r>
          </a:p>
          <a:p xmlns:a="http://schemas.openxmlformats.org/drawingml/2006/main">
            <a:pPr>
              <a:buNone/>
            </a:pPr>
            <a:r>
              <a:rPr sz="1200">
                <a:latin typeface="メイリオ"/>
                <a:ea typeface="メイリオ"/>
                <a:cs typeface="メイリオ"/>
              </a:rPr>
              <a:t>End-to-end support for designing and implementing SAP solutions tailored to your needs.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200">
                <a:latin typeface="メイリオ"/>
                <a:ea typeface="メイリオ"/>
                <a:cs typeface="メイリオ"/>
              </a:rPr>
              <a:t>Business requirement analysis and solution proposals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200">
                <a:latin typeface="メイリオ"/>
                <a:ea typeface="メイリオ"/>
                <a:cs typeface="メイリオ"/>
              </a:rPr>
              <a:t>Project planning and execution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200">
                <a:latin typeface="メイリオ"/>
                <a:ea typeface="メイリオ"/>
                <a:cs typeface="メイリオ"/>
              </a:rPr>
              <a:t>System design, build &amp; testing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200">
                <a:latin typeface="メイリオ"/>
                <a:ea typeface="メイリオ"/>
                <a:cs typeface="メイリオ"/>
              </a:rPr>
              <a:t>Production cutover support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200">
                <a:latin typeface="メイリオ"/>
                <a:ea typeface="メイリオ"/>
                <a:cs typeface="メイリオ"/>
              </a:rPr>
              <a:t>User training &amp; knowledge transfer</a:t>
            </a:r>
          </a:p>
          <a:p xmlns:a="http://schemas.openxmlformats.org/drawingml/2006/main"/>
          <a:p xmlns:a="http://schemas.openxmlformats.org/drawingml/2006/main">
            <a:pPr marL="285750" indent="-285750">
              <a:buFont typeface="Wingdings"/>
              <a:buChar char="Ø"/>
            </a:pPr>
            <a:r>
              <a:rPr sz="1400" b="1">
                <a:latin typeface="メイリオ"/>
                <a:ea typeface="メイリオ"/>
                <a:cs typeface="メイリオ"/>
              </a:rPr>
              <a:t>IT System Development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400">
                <a:latin typeface="メイリオ"/>
                <a:ea typeface="メイリオ"/>
                <a:cs typeface="メイリオ"/>
              </a:rPr>
              <a:t>Custom development and SAP add-ons for your unique requirements.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400">
                <a:latin typeface="メイリオ"/>
                <a:ea typeface="メイリオ"/>
                <a:cs typeface="メイリオ"/>
              </a:rPr>
              <a:t>Upgrades to the latest SAP versions and migration to the cloud.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400">
                <a:latin typeface="メイリオ"/>
                <a:ea typeface="メイリオ"/>
                <a:cs typeface="メイリオ"/>
              </a:rPr>
              <a:t>Strategy and implementation for efficient migration from legacy SAP to S/4HANA.</a:t>
            </a:r>
          </a:p>
          <a:p xmlns:a="http://schemas.openxmlformats.org/drawingml/2006/main"/>
          <a:p xmlns:a="http://schemas.openxmlformats.org/drawingml/2006/main">
            <a:pPr marL="285750" indent="-285750">
              <a:buFont typeface="Wingdings"/>
              <a:buChar char="Ø"/>
            </a:pPr>
            <a:r>
              <a:rPr sz="1400" b="1">
                <a:latin typeface="メイリオ"/>
                <a:ea typeface="メイリオ"/>
                <a:cs typeface="メイリオ"/>
              </a:rPr>
              <a:t>Latest AI Technology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rPr sz="1400"/>
              <a:t>End-to-end consulting and support to bring world-leading AI to Japanese businesses.</a:t>
            </a:r>
          </a:p>
          <a:p xmlns:a="http://schemas.openxmlformats.org/drawingml/2006/main"/>
          <a:p xmlns:a="http://schemas.openxmlformats.org/drawingml/2006/main">
            <a:br/>
          </a:p>
        </p:txBody>
      </p:sp>
      <p:pic>
        <p:nvPicPr>
          <p:cNvPr id="7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61c1bebe68473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60564" y="1526514"/>
            <a:ext cx="3289300" cy="2197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7618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2086FCDB-A0F2-05C7-1485-270C7534E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322018"/>
            <a:ext cx="7620000" cy="6463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3.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President</a:t>
            </a:r>
          </a:p>
        </p:txBody>
      </p:sp>
      <p:sp>
        <p:nvSpPr>
          <p:cNvPr id="3" name="テキスト ボックス 2">
            <a:extLst xmlns:a="http://schemas.openxmlformats.org/drawingml/2006/main">
              <a:ext uri="{FF2B5EF4-FFF2-40B4-BE49-F238E27FC236}">
                <a16:creationId xmlns:a16="http://schemas.microsoft.com/office/drawing/2014/main" id="{BA3CC920-7820-5539-9596-45221F5DF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857" y="3823467"/>
            <a:ext cx="2926456" cy="9694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>
            <a:spAutoFit/>
          </a:bodyPr>
          <a:lstStyle xmlns:a="http://schemas.openxmlformats.org/drawingml/2006/main"/>
          <a:p xmlns:a="http://schemas.openxmlformats.org/drawingml/2006/main">
            <a:r>
              <a:rPr sz="2400" b="1">
                <a:solidFill>
                  <a:srgbClr val="2980B9"/>
                </a:solidFill>
                <a:latin typeface="メイリオ"/>
                <a:ea typeface="メイリオ"/>
                <a:cs typeface="メイリオ"/>
              </a:rPr>
              <a:t>President: Liu Rui</a:t>
            </a:r>
          </a:p>
          <a:p xmlns:a="http://schemas.openxmlformats.org/drawingml/2006/main">
            <a:pPr marL="171446" indent="-171446">
              <a:buFont typeface="Arial"/>
              <a:buChar char="•"/>
            </a:pPr>
            <a:r>
              <a:rPr sz="1100" b="1"/>
              <a:t>SAP bilingual consultant</a:t>
            </a:r>
          </a:p>
          <a:p xmlns:a="http://schemas.openxmlformats.org/drawingml/2006/main">
            <a:pPr marL="171446" indent="-171446">
              <a:buFont typeface="Arial"/>
              <a:buChar char="•"/>
            </a:pPr>
            <a:r>
              <a:rPr sz="1100" b="1"/>
              <a:t>Sales</a:t>
            </a:r>
            <a:r>
              <a:rPr sz="1100" b="1"/>
              <a:t> </a:t>
            </a:r>
            <a:r>
              <a:rPr sz="1100" b="1"/>
              <a:t>manager </a:t>
            </a:r>
          </a:p>
          <a:p xmlns:a="http://schemas.openxmlformats.org/drawingml/2006/main">
            <a:pPr marL="171446" indent="-171446">
              <a:buFont typeface="Arial"/>
              <a:buChar char="•"/>
            </a:pPr>
            <a:r>
              <a:rPr sz="1100" b="1"/>
              <a:t>Project manager</a:t>
            </a:r>
          </a:p>
        </p:txBody>
      </p:sp>
      <p:graphicFrame>
        <p:nvGraphicFramePr>
          <p:cNvPr id="8" name="表 6"/>
          <p:cNvGraphicFramePr/>
          <p:nvPr/>
        </p:nvGraphicFramePr>
        <p:xfrm>
          <a:off xmlns:a="http://schemas.openxmlformats.org/drawingml/2006/main" x="846893" y="1092959"/>
          <a:ext xmlns:a="http://schemas.openxmlformats.org/drawingml/2006/main" cx="7610625" cy="3725149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342135"/>
                <a:gridCol w="1812238"/>
                <a:gridCol w="1860776"/>
                <a:gridCol w="2595476"/>
              </a:tblGrid>
              <a:tr h="94047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400" b="1"/>
                        <a:t>Career Overview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5262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1"/>
                        <a:t>2021–Present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Aladdin Technology (founded)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Sales Manager / SAP Manager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sz="1050" b="0"/>
                        <a:t>Leads ~50 consultants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sz="1050" b="0"/>
                        <a:t>40+ SAP projects delivered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4447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1"/>
                        <a:t>2014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SUCCESS IT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050" b="0"/>
                        <a:t>SAP implementation &amp; support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SAP Lead Consultant / Global Sales Director (JP/EN)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- Led multinational teams &amp; global projects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4447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1"/>
                        <a:t>2012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ABeam Consulting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050" b="0"/>
                        <a:t>SAP implementation &amp; support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SAP Consultant (MM/PP)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- Manufacturing: requirements to rollout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4447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1"/>
                        <a:t>2010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Idemitsu Kosan</a:t>
                      </a:r>
                    </a:p>
                    <a:p>
                      <a:pPr>
                        <a:buNone/>
                      </a:pPr>
                      <a:r>
                        <a:rPr sz="1050" b="0"/>
                        <a:t>SAP implementation &amp; support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SAP Engineer (ABAP/SD/MM/PP)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- Core system development &amp; maintenance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3961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1"/>
                        <a:t>2008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Nomura Research Institute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050" b="0"/>
                        <a:t>Internet banking project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Team Leader (15 members)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- Led core banking design &amp; development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3961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1"/>
                        <a:t>2007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Toyota Motor</a:t>
                      </a:r>
                      <a:r>
                        <a:rPr sz="1050" b="0"/>
                        <a:t> </a:t>
                      </a:r>
                    </a:p>
                    <a:p>
                      <a:pPr>
                        <a:buNone/>
                      </a:pPr>
                      <a:r>
                        <a:rPr sz="1050" b="0"/>
                        <a:t>ERP project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Engineer</a:t>
                      </a:r>
                    </a:p>
                    <a:p>
                      <a:pPr>
                        <a:buNone/>
                      </a:pPr>
                      <a:r>
                        <a:rPr sz="1050" b="0"/>
                        <a:t>Java / C# / SQL / COBOL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050" b="0"/>
                        <a:t>- Production systems development</a:t>
                      </a:r>
                    </a:p>
                  </a:txBody>
                  <a:tcPr marL="71333" marR="71333" marT="35667" marB="35667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25d390035142b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94923" y="1366865"/>
            <a:ext cx="1909208" cy="233347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31911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B5263C97-5106-B002-4546-9E99C3C72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272922"/>
            <a:ext cx="7620000" cy="6463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4.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SAP Team</a:t>
            </a:r>
          </a:p>
        </p:txBody>
      </p:sp>
      <p:pic>
        <p:nvPicPr>
          <p:cNvPr id="19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779c351cf2422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77611" y="3310631"/>
            <a:ext cx="985322" cy="1204283"/>
          </a:xfrm>
          <a:prstGeom xmlns:a="http://schemas.openxmlformats.org/drawingml/2006/main" prst="rect">
            <a:avLst/>
          </a:prstGeom>
        </p:spPr>
      </p:pic>
      <p:pic>
        <p:nvPicPr>
          <p:cNvPr id="20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b9b5d6fbb4494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6275" y="4880496"/>
            <a:ext cx="964555" cy="1204283"/>
          </a:xfrm>
          <a:prstGeom xmlns:a="http://schemas.openxmlformats.org/drawingml/2006/main" prst="rect">
            <a:avLst/>
          </a:prstGeom>
        </p:spPr>
      </p:pic>
      <p:pic>
        <p:nvPicPr>
          <p:cNvPr id="21" name="図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5f9e768e994e6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213" y="1238480"/>
            <a:ext cx="5861594" cy="4619731"/>
          </a:xfrm>
          <a:prstGeom xmlns:a="http://schemas.openxmlformats.org/drawingml/2006/main" prst="rect">
            <a:avLst/>
          </a:prstGeom>
        </p:spPr>
      </p:pic>
      <p:sp>
        <p:nvSpPr>
          <p:cNvPr id="9" name="テキスト ボックス 8">
            <a:extLst xmlns:a="http://schemas.openxmlformats.org/drawingml/2006/main">
              <a:ext uri="{FF2B5EF4-FFF2-40B4-BE49-F238E27FC236}">
                <a16:creationId xmlns:a16="http://schemas.microsoft.com/office/drawing/2014/main" id="{023E140B-D6C5-9825-D5FD-6921ED5B3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933" y="3499251"/>
            <a:ext cx="2648807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0070C0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Jin Yu — Vice President &amp; CTO</a:t>
            </a:r>
          </a:p>
          <a:p xmlns:a="http://schemas.openxmlformats.org/drawingml/2006/main">
            <a:pPr marL="171450" indent="-171450">
              <a:buFont typeface="Arial"/>
              <a:buChar char="•"/>
            </a:pPr>
            <a:r>
              <a:rPr sz="1050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15 yrs bilingual SAP senior consultant</a:t>
            </a:r>
          </a:p>
          <a:p xmlns:a="http://schemas.openxmlformats.org/drawingml/2006/main">
            <a:pPr marL="171450" indent="-171450">
              <a:buFont typeface="Arial"/>
              <a:buChar char="•"/>
            </a:pPr>
            <a:r>
              <a:rPr sz="1050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BIG4 Senior Manager</a:t>
            </a:r>
          </a:p>
          <a:p xmlns:a="http://schemas.openxmlformats.org/drawingml/2006/main">
            <a:pPr marL="171450" indent="-171450">
              <a:buFont typeface="Arial"/>
              <a:buChar char="•"/>
            </a:pPr>
          </a:p>
          <a:p xmlns:a="http://schemas.openxmlformats.org/drawingml/2006/main">
            <a:r>
              <a:rPr sz="1050" b="1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Hobbies: Diving, skiing</a:t>
            </a:r>
          </a:p>
        </p:txBody>
      </p:sp>
      <p:sp>
        <p:nvSpPr>
          <p:cNvPr id="10" name="テキスト ボックス 9">
            <a:extLst xmlns:a="http://schemas.openxmlformats.org/drawingml/2006/main">
              <a:ext uri="{FF2B5EF4-FFF2-40B4-BE49-F238E27FC236}">
                <a16:creationId xmlns:a16="http://schemas.microsoft.com/office/drawing/2014/main" id="{8BA09808-BFA4-20AE-6266-3F6CA55B2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933" y="5052860"/>
            <a:ext cx="2845189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0070C0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Daniel Zhou — Head of SAP</a:t>
            </a:r>
          </a:p>
          <a:p xmlns:a="http://schemas.openxmlformats.org/drawingml/2006/main">
            <a:pPr marL="171450" indent="-171450">
              <a:buFont typeface="Arial"/>
              <a:buChar char="•"/>
            </a:pPr>
            <a:r>
              <a:rPr sz="1050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10 yrs bilingual SAP senior consultant</a:t>
            </a:r>
          </a:p>
          <a:p xmlns:a="http://schemas.openxmlformats.org/drawingml/2006/main">
            <a:pPr marL="171450" indent="-171450">
              <a:buFont typeface="Arial"/>
              <a:buChar char="•"/>
            </a:pPr>
            <a:r>
              <a:rPr sz="1050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Top consulting firm</a:t>
            </a:r>
          </a:p>
          <a:p xmlns:a="http://schemas.openxmlformats.org/drawingml/2006/main"/>
          <a:p xmlns:a="http://schemas.openxmlformats.org/drawingml/2006/main">
            <a:r>
              <a:rPr sz="1050" b="1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Hobbies: Cooking, reading</a:t>
            </a:r>
          </a:p>
        </p:txBody>
      </p:sp>
      <p:sp>
        <p:nvSpPr>
          <p:cNvPr id="11" name="テキスト ボックス 10">
            <a:extLst xmlns:a="http://schemas.openxmlformats.org/drawingml/2006/main">
              <a:ext uri="{FF2B5EF4-FFF2-40B4-BE49-F238E27FC236}">
                <a16:creationId xmlns:a16="http://schemas.microsoft.com/office/drawing/2014/main" id="{AA3A235F-2BAE-AD57-6C49-0584ED628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249" y="1179487"/>
            <a:ext cx="800219" cy="33855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 sz="1600" b="1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Management</a:t>
            </a:r>
          </a:p>
        </p:txBody>
      </p:sp>
      <p:pic>
        <p:nvPicPr>
          <p:cNvPr id="25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b93834736c407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6275" y="1683820"/>
            <a:ext cx="985322" cy="1204282"/>
          </a:xfrm>
          <a:prstGeom xmlns:a="http://schemas.openxmlformats.org/drawingml/2006/main" prst="rect">
            <a:avLst/>
          </a:prstGeom>
        </p:spPr>
      </p:pic>
      <p:sp>
        <p:nvSpPr>
          <p:cNvPr id="13" name="テキスト ボックス 12">
            <a:extLst xmlns:a="http://schemas.openxmlformats.org/drawingml/2006/main">
              <a:ext uri="{FF2B5EF4-FFF2-40B4-BE49-F238E27FC236}">
                <a16:creationId xmlns:a16="http://schemas.microsoft.com/office/drawing/2014/main" id="{5480930A-B44B-4800-2D2F-CBC6C0479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6193" y="1964772"/>
            <a:ext cx="2648807" cy="10287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0070C0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Liu Rui — President &amp; Sales Head</a:t>
            </a:r>
          </a:p>
          <a:p xmlns:a="http://schemas.openxmlformats.org/drawingml/2006/main">
            <a:pPr marL="171450" indent="-171450">
              <a:buFont typeface="Arial"/>
              <a:buChar char="•"/>
            </a:pPr>
            <a:r>
              <a:rPr sz="1050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13 yrs bilingual SAP senior consultant</a:t>
            </a:r>
          </a:p>
          <a:p xmlns:a="http://schemas.openxmlformats.org/drawingml/2006/main">
            <a:pPr marL="171450" indent="-171450">
              <a:buFont typeface="Arial"/>
              <a:buChar char="•"/>
            </a:pPr>
          </a:p>
          <a:p xmlns:a="http://schemas.openxmlformats.org/drawingml/2006/main">
            <a:r>
              <a:rPr sz="1050" b="1">
                <a:solidFill>
                  <a:srgbClr val="2F2E2E"/>
                </a:solidFill>
                <a:latin typeface="wfont_a3f637_3f0d4ffb6bdc4c1cb6dc005c9dadbf65"/>
                <a:ea typeface="wfont_a3f637_3f0d4ffb6bdc4c1cb6dc005c9dadbf65"/>
                <a:cs typeface="wfont_a3f637_3f0d4ffb6bdc4c1cb6dc005c9dadbf65"/>
              </a:rPr>
              <a:t>Hobbies: Travel, reading</a:t>
            </a:r>
          </a:p>
        </p:txBody>
      </p:sp>
    </p:spTree>
    <p:extLst>
      <p:ext uri="{BB962C8B-B14F-4D97-AF65-F5344CB8AC3E}">
        <p14:creationId xmlns:p14="http://schemas.microsoft.com/office/powerpoint/2010/main" val="358204220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F65A6434-EEBC-914E-55D6-1C5C91732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912" y="316051"/>
            <a:ext cx="3932237" cy="60448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b">
            <a:normAutofit fontScale="100000"/>
          </a:bodyPr>
          <a:lstStyle xmlns:a="http://schemas.openxmlformats.org/drawingml/2006/main"/>
          <a:p xmlns:a="http://schemas.openxmlformats.org/drawingml/2006/main"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5.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Case Studies</a:t>
            </a:r>
          </a:p>
        </p:txBody>
      </p:sp>
      <p:graphicFrame>
        <p:nvGraphicFramePr>
          <p:cNvPr id="10" name="表 3"/>
          <p:cNvGraphicFramePr/>
          <p:nvPr/>
        </p:nvGraphicFramePr>
        <p:xfrm>
          <a:off xmlns:a="http://schemas.openxmlformats.org/drawingml/2006/main" x="839787" y="1803523"/>
          <a:ext xmlns:a="http://schemas.openxmlformats.org/drawingml/2006/main" cx="7089104" cy="315971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670382"/>
                <a:gridCol w="1624909"/>
                <a:gridCol w="2032484"/>
                <a:gridCol w="1761329"/>
              </a:tblGrid>
              <a:tr h="36894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00" b="1" cap="none">
                          <a:solidFill>
                            <a:schemeClr val="tx1"/>
                          </a:solidFill>
                        </a:rPr>
                        <a:t>Industry / Client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00" b="1" cap="none">
                          <a:solidFill>
                            <a:schemeClr val="tx1"/>
                          </a:solidFill>
                        </a:rPr>
                        <a:t>Challenge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00" b="1" cap="none">
                          <a:solidFill>
                            <a:schemeClr val="tx1"/>
                          </a:solidFill>
                        </a:rPr>
                        <a:t>Solution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00" b="1" cap="none">
                          <a:solidFill>
                            <a:schemeClr val="tx1"/>
                          </a:solidFill>
                        </a:rPr>
                        <a:t>Impact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30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Manufacturing — Auto parts maker A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Legacy systems caused inefficiency &amp; delays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SAP S/4HANA + supply chain optimization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Shorter production lead time</a:t>
                      </a:r>
                    </a:p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Lower inventory cost</a:t>
                      </a:r>
                    </a:p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Global standard processes</a:t>
                      </a: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  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930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Retail — Major chain B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Omnichannel gaps and weak CX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SAP Customer Experience + ERP integration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Higher customer satisfaction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Better inventory turnover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Sales growth (personalization)</a:t>
                      </a: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  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930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Financial — Major bank C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Complex, costly processes under stricter regulation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SAP S/4HANA Finance + process redesign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Faster financial close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Lower compliance workload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Better risk management</a:t>
                      </a:r>
                      <a:r>
                        <a:rPr sz="1100" b="0" cap="none">
                          <a:solidFill>
                            <a:schemeClr val="tx1"/>
                          </a:solidFill>
                        </a:rPr>
                        <a:t>  </a:t>
                      </a:r>
                    </a:p>
                  </a:txBody>
                  <a:tcPr marL="0" marR="84462" marT="25339" marB="844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0217ac568c40b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80346" y="1659340"/>
            <a:ext cx="2771867" cy="2121327"/>
          </a:xfrm>
          <a:prstGeom xmlns:a="http://schemas.openxmlformats.org/drawingml/2006/main" prst="rect">
            <a:avLst/>
          </a:prstGeom>
        </p:spPr>
      </p:pic>
      <p:sp>
        <p:nvSpPr>
          <p:cNvPr id="5" name="テキスト ボックス 4">
            <a:extLst xmlns:a="http://schemas.openxmlformats.org/drawingml/2006/main">
              <a:ext uri="{FF2B5EF4-FFF2-40B4-BE49-F238E27FC236}">
                <a16:creationId xmlns:a16="http://schemas.microsoft.com/office/drawing/2014/main" id="{3758DD26-3441-A07B-4FE7-9DA685DFD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912" y="5329465"/>
            <a:ext cx="8500593" cy="6001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100"/>
              <a:t>※ Since our founding, we have provided consulting for 40+ SAP projects (implementation, rollout, upgrade, and maintenance) — supporting clients end-to-end from requirements definition to post-go-live optimization across manufacturing, retail, financial, and public sectors.</a:t>
            </a:r>
          </a:p>
        </p:txBody>
      </p:sp>
      <p:sp>
        <p:nvSpPr>
          <p:cNvPr id="6" name="テキスト ボックス 5">
            <a:extLst xmlns:a="http://schemas.openxmlformats.org/drawingml/2006/main">
              <a:ext uri="{FF2B5EF4-FFF2-40B4-BE49-F238E27FC236}">
                <a16:creationId xmlns:a16="http://schemas.microsoft.com/office/drawing/2014/main" id="{0C44B077-1FB8-45FF-0426-4F35A62C0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216" y="1228453"/>
            <a:ext cx="7409401" cy="4308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 sz="1100"/>
              <a:t>See how Aladdin Technology helped clients solve business challenges and</a:t>
            </a:r>
          </a:p>
          <a:p xmlns:a="http://schemas.openxmlformats.org/drawingml/2006/main">
            <a:r>
              <a:rPr sz="1100"/>
              <a:t>achieve results through SAP implementation projects.</a:t>
            </a:r>
          </a:p>
        </p:txBody>
      </p:sp>
    </p:spTree>
    <p:extLst>
      <p:ext uri="{BB962C8B-B14F-4D97-AF65-F5344CB8AC3E}">
        <p14:creationId xmlns:p14="http://schemas.microsoft.com/office/powerpoint/2010/main" val="388381656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E709286B-7C69-267F-2ACB-E352AA2A2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260649"/>
            <a:ext cx="7620000" cy="6463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>
            <a:spAutoFit/>
          </a:bodyPr>
          <a:lstStyle xmlns:a="http://schemas.openxmlformats.org/drawingml/2006/main"/>
          <a:p xmlns:a="http://schemas.openxmlformats.org/drawingml/2006/main"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6.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Our Strengths</a:t>
            </a:r>
          </a:p>
        </p:txBody>
      </p:sp>
      <p:sp>
        <p:nvSpPr>
          <p:cNvPr id="4" name="テキスト ボックス 3">
            <a:extLst xmlns:a="http://schemas.openxmlformats.org/drawingml/2006/main">
              <a:ext uri="{FF2B5EF4-FFF2-40B4-BE49-F238E27FC236}">
                <a16:creationId xmlns:a16="http://schemas.microsoft.com/office/drawing/2014/main" id="{F9D46603-B05E-781C-1EA1-4F7DC633B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846" y="1240632"/>
            <a:ext cx="9791369" cy="5303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marL="285750" indent="-285750">
              <a:buFont typeface="Wingdings"/>
              <a:buChar char="Ø"/>
            </a:pPr>
            <a:r>
              <a:rPr b="1"/>
              <a:t>High-quality bilingual SAP consultants</a:t>
            </a:r>
          </a:p>
          <a:p xmlns:a="http://schemas.openxmlformats.org/drawingml/2006/main">
            <a:pPr>
              <a:buNone/>
            </a:pPr>
            <a:r>
              <a:t>Experienced SAP consultants from top firms, fluent in Japanese and English.</a:t>
            </a:r>
          </a:p>
          <a:p xmlns:a="http://schemas.openxmlformats.org/drawingml/2006/main">
            <a:pPr>
              <a:buNone/>
            </a:pPr>
          </a:p>
          <a:p xmlns:a="http://schemas.openxmlformats.org/drawingml/2006/main">
            <a:pPr>
              <a:buNone/>
            </a:pPr>
          </a:p>
          <a:p xmlns:a="http://schemas.openxmlformats.org/drawingml/2006/main">
            <a:pPr marL="285750" indent="-285750">
              <a:buFont typeface="Wingdings"/>
              <a:buChar char="Ø"/>
            </a:pPr>
            <a:r>
              <a:rPr b="1"/>
              <a:t>Strong leadership and a China–Japan SAP network</a:t>
            </a:r>
          </a:p>
          <a:p xmlns:a="http://schemas.openxmlformats.org/drawingml/2006/main">
            <a:pPr>
              <a:buNone/>
            </a:pPr>
            <a:r>
              <a:t>Liu has built a Japan-wide network of Chinese SAP consultants for fast response.</a:t>
            </a:r>
          </a:p>
          <a:p xmlns:a="http://schemas.openxmlformats.org/drawingml/2006/main">
            <a:pPr>
              <a:buNone/>
            </a:pPr>
          </a:p>
          <a:p xmlns:a="http://schemas.openxmlformats.org/drawingml/2006/main">
            <a:pPr>
              <a:buNone/>
            </a:pPr>
          </a:p>
          <a:p xmlns:a="http://schemas.openxmlformats.org/drawingml/2006/main">
            <a:pPr marL="285750" indent="-285750">
              <a:buFont typeface="Wingdings"/>
              <a:buChar char="Ø"/>
            </a:pPr>
            <a:r>
              <a:rPr b="1"/>
              <a:t>Fast, accurate resource assignment</a:t>
            </a:r>
          </a:p>
          <a:p xmlns:a="http://schemas.openxmlformats.org/drawingml/2006/main">
            <a:pPr>
              <a:buNone/>
            </a:pPr>
            <a:r>
              <a:t>We understand client needs and assign the right resources quickly.</a:t>
            </a:r>
          </a:p>
          <a:p xmlns:a="http://schemas.openxmlformats.org/drawingml/2006/main">
            <a:pPr>
              <a:buNone/>
            </a:pPr>
          </a:p>
          <a:p xmlns:a="http://schemas.openxmlformats.org/drawingml/2006/main">
            <a:pPr>
              <a:buNone/>
            </a:pPr>
          </a:p>
          <a:p xmlns:a="http://schemas.openxmlformats.org/drawingml/2006/main">
            <a:pPr marL="285750" indent="-285750">
              <a:buFont typeface="Wingdings"/>
              <a:buChar char="Ø"/>
            </a:pPr>
            <a:r>
              <a:rPr b="1"/>
              <a:t>Early risk detection and response</a:t>
            </a:r>
          </a:p>
          <a:p xmlns:a="http://schemas.openxmlformats.org/drawingml/2006/main">
            <a:pPr>
              <a:buNone/>
            </a:pPr>
            <a:r>
              <a:t>We identify and manage risks early to minimize disruptions.</a:t>
            </a:r>
          </a:p>
          <a:p xmlns:a="http://schemas.openxmlformats.org/drawingml/2006/main">
            <a:pPr>
              <a:buNone/>
            </a:pPr>
          </a:p>
          <a:p xmlns:a="http://schemas.openxmlformats.org/drawingml/2006/main">
            <a:pPr>
              <a:buNone/>
            </a:pPr>
          </a:p>
          <a:p xmlns:a="http://schemas.openxmlformats.org/drawingml/2006/main">
            <a:pPr marL="285750" indent="-285750">
              <a:buFont typeface="Wingdings"/>
              <a:buChar char="Ø"/>
            </a:pPr>
            <a:r>
              <a:rPr b="1"/>
              <a:t>A trusted long-term partner</a:t>
            </a:r>
          </a:p>
          <a:p xmlns:a="http://schemas.openxmlformats.org/drawingml/2006/main">
            <a:r>
              <a:t>We build sustainable partnerships on transparency and trust, delivering lasting results.</a:t>
            </a:r>
          </a:p>
          <a:p xmlns:a="http://schemas.openxmlformats.org/drawingml/2006/main">
            <a:pPr>
              <a:buNone/>
            </a:pPr>
          </a:p>
        </p:txBody>
      </p:sp>
    </p:spTree>
    <p:extLst>
      <p:ext uri="{BB962C8B-B14F-4D97-AF65-F5344CB8AC3E}">
        <p14:creationId xmlns:p14="http://schemas.microsoft.com/office/powerpoint/2010/main" val="22781543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テキスト ボックス 1">
            <a:extLst xmlns:a="http://schemas.openxmlformats.org/drawingml/2006/main">
              <a:ext uri="{FF2B5EF4-FFF2-40B4-BE49-F238E27FC236}">
                <a16:creationId xmlns:a16="http://schemas.microsoft.com/office/drawing/2014/main" id="{68C669AB-4D60-855D-C0ED-FC4331F01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999" y="381000"/>
            <a:ext cx="11718605" cy="6463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>
            <a:spAutoFit/>
          </a:bodyPr>
          <a:lstStyle xmlns:a="http://schemas.openxmlformats.org/drawingml/2006/main"/>
          <a:p xmlns:a="http://schemas.openxmlformats.org/drawingml/2006/main"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7.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>
                <a:solidFill>
                  <a:srgbClr val="2980B9"/>
                </a:solidFill>
                <a:latin typeface="Arial"/>
                <a:ea typeface="Arial"/>
                <a:cs typeface="Arial"/>
              </a:rPr>
              <a:t>Revenue and Consultant Growth</a:t>
            </a:r>
          </a:p>
        </p:txBody>
      </p:sp>
      <p:graphicFrame>
        <p:nvGraphicFramePr>
          <p:cNvPr id="13" name="グラフ 7"/>
          <p:cNvGraphicFramePr/>
          <p:nvPr/>
        </p:nvGraphicFramePr>
        <p:xfrm>
          <a:off xmlns:a="http://schemas.openxmlformats.org/drawingml/2006/main" x="896951" y="1467280"/>
          <a:ext xmlns:a="http://schemas.openxmlformats.org/drawingml/2006/main" cx="9683087" cy="4814942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2e83168eb314973"/>
          </a:graphicData>
        </a:graphic>
      </p:graphicFrame>
      <p:sp>
        <p:nvSpPr>
          <p:cNvPr id="10" name="テキスト ボックス 9">
            <a:extLst xmlns:a="http://schemas.openxmlformats.org/drawingml/2006/main">
              <a:ext uri="{FF2B5EF4-FFF2-40B4-BE49-F238E27FC236}">
                <a16:creationId xmlns:a16="http://schemas.microsoft.com/office/drawing/2014/main" id="{41E3134A-07AF-5E27-C3F8-CD73EE9B2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953" y="1097948"/>
            <a:ext cx="6176802" cy="3693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800" b="1">
                <a:latin typeface="Arial"/>
                <a:ea typeface="Arial"/>
                <a:cs typeface="Arial"/>
              </a:rPr>
              <a:t>2021–2025 Forecast</a:t>
            </a:r>
          </a:p>
        </p:txBody>
      </p:sp>
    </p:spTree>
    <p:extLst>
      <p:ext uri="{BB962C8B-B14F-4D97-AF65-F5344CB8AC3E}">
        <p14:creationId xmlns:p14="http://schemas.microsoft.com/office/powerpoint/2010/main" val="1983955099"/>
      </p:ext>
    </p:extLst>
  </p:cSld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2026-08-06T00:56:42.6900000Z</dcterms:created>
  <dcterms:modified xsi:type="dcterms:W3CDTF">2026-08-06T00:56:42.6900000Z</dcterms:modified>
</coreProperties>
</file>